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"/>
  </p:notesMasterIdLst>
  <p:sldIdLst>
    <p:sldId id="267" r:id="rId2"/>
    <p:sldId id="266" r:id="rId3"/>
    <p:sldId id="273" r:id="rId4"/>
    <p:sldId id="271" r:id="rId5"/>
    <p:sldId id="263" r:id="rId6"/>
    <p:sldId id="264" r:id="rId7"/>
    <p:sldId id="268" r:id="rId8"/>
    <p:sldId id="269" r:id="rId9"/>
    <p:sldId id="272" r:id="rId1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9" roundtripDataSignature="AMtx7mjWwXzBpCW/IbtnldwV+Dr5qaoJ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2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10E62C5-5C3E-4B8B-ACB8-7EFFB0DA9DAD}">
  <a:tblStyle styleId="{B10E62C5-5C3E-4B8B-ACB8-7EFFB0DA9DAD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3" d="100"/>
          <a:sy n="153" d="100"/>
        </p:scale>
        <p:origin x="576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42492" y="2708404"/>
            <a:ext cx="7355159" cy="414959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5400" b="1" i="0" u="none" strike="noStrike" cap="none">
                <a:solidFill>
                  <a:srgbClr val="22357C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000" b="1" i="0" u="none" strike="noStrike" cap="none" dirty="0">
                <a:solidFill>
                  <a:srgbClr val="22357C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9" name="Google Shape;19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33256" y="2708404"/>
            <a:ext cx="7355159" cy="4149596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000" b="1" i="0" u="none" strike="noStrike" cap="none" dirty="0">
                <a:solidFill>
                  <a:srgbClr val="22357C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000" b="0" i="0" u="none" strike="noStrike" cap="none">
                <a:solidFill>
                  <a:srgbClr val="22357C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86" name="Google Shape;8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pic>
        <p:nvPicPr>
          <p:cNvPr id="2" name="Google Shape;22;p9">
            <a:extLst>
              <a:ext uri="{FF2B5EF4-FFF2-40B4-BE49-F238E27FC236}">
                <a16:creationId xmlns:a16="http://schemas.microsoft.com/office/drawing/2014/main" id="{2A01FDA9-9965-9F15-98AA-60453C7B0631}"/>
              </a:ext>
            </a:extLst>
          </p:cNvPr>
          <p:cNvPicPr preferRelativeResize="0"/>
          <p:nvPr userDrawn="1"/>
        </p:nvPicPr>
        <p:blipFill>
          <a:blip r:embed="rId3"/>
          <a:srcRect/>
          <a:stretch/>
        </p:blipFill>
        <p:spPr>
          <a:xfrm>
            <a:off x="10509125" y="442116"/>
            <a:ext cx="1288426" cy="1312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42492" y="2708404"/>
            <a:ext cx="7355159" cy="414959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000" b="1" i="0" u="none" strike="noStrike" cap="none" dirty="0">
                <a:solidFill>
                  <a:srgbClr val="22357C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000" b="0" i="0" u="none" strike="noStrike" cap="none" dirty="0">
                <a:solidFill>
                  <a:srgbClr val="22357C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3" name="Google Shape;93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pic>
        <p:nvPicPr>
          <p:cNvPr id="2" name="Google Shape;22;p9">
            <a:extLst>
              <a:ext uri="{FF2B5EF4-FFF2-40B4-BE49-F238E27FC236}">
                <a16:creationId xmlns:a16="http://schemas.microsoft.com/office/drawing/2014/main" id="{3ED115C0-8C1F-DBF2-EE33-3876EB25BB71}"/>
              </a:ext>
            </a:extLst>
          </p:cNvPr>
          <p:cNvPicPr preferRelativeResize="0"/>
          <p:nvPr userDrawn="1"/>
        </p:nvPicPr>
        <p:blipFill>
          <a:blip r:embed="rId3"/>
          <a:srcRect/>
          <a:stretch/>
        </p:blipFill>
        <p:spPr>
          <a:xfrm>
            <a:off x="10509125" y="442116"/>
            <a:ext cx="1288426" cy="1312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42492" y="2708404"/>
            <a:ext cx="7355159" cy="414959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000" b="1" i="0" u="none" strike="noStrike" cap="none">
                <a:solidFill>
                  <a:srgbClr val="22357C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26;p10"/>
          <p:cNvSpPr txBox="1">
            <a:spLocks noGrp="1"/>
          </p:cNvSpPr>
          <p:nvPr>
            <p:ph type="body" idx="1"/>
          </p:nvPr>
        </p:nvSpPr>
        <p:spPr>
          <a:xfrm>
            <a:off x="731523" y="1831584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000" b="0" i="0" u="none" strike="noStrike" cap="none">
                <a:solidFill>
                  <a:srgbClr val="22357C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7" name="Google Shape;2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pic>
        <p:nvPicPr>
          <p:cNvPr id="2" name="Google Shape;22;p9">
            <a:extLst>
              <a:ext uri="{FF2B5EF4-FFF2-40B4-BE49-F238E27FC236}">
                <a16:creationId xmlns:a16="http://schemas.microsoft.com/office/drawing/2014/main" id="{4FAEDFEE-5129-DB0B-DC14-B75AD7FB56D9}"/>
              </a:ext>
            </a:extLst>
          </p:cNvPr>
          <p:cNvPicPr preferRelativeResize="0"/>
          <p:nvPr userDrawn="1"/>
        </p:nvPicPr>
        <p:blipFill>
          <a:blip r:embed="rId3"/>
          <a:srcRect/>
          <a:stretch/>
        </p:blipFill>
        <p:spPr>
          <a:xfrm>
            <a:off x="10509125" y="442116"/>
            <a:ext cx="1288426" cy="1312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42492" y="2708404"/>
            <a:ext cx="7355159" cy="4149596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1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5400" b="1" i="0" u="none" strike="noStrike" cap="none" dirty="0">
                <a:solidFill>
                  <a:srgbClr val="22357C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3" name="Google Shape;33;p1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4000" b="1" i="0" u="none" strike="noStrike" cap="none" dirty="0">
                <a:solidFill>
                  <a:srgbClr val="22357C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34" name="Google Shape;3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pic>
        <p:nvPicPr>
          <p:cNvPr id="3" name="Google Shape;22;p9">
            <a:extLst>
              <a:ext uri="{FF2B5EF4-FFF2-40B4-BE49-F238E27FC236}">
                <a16:creationId xmlns:a16="http://schemas.microsoft.com/office/drawing/2014/main" id="{CE45A5D4-9D9B-7A51-4B29-971B893D6748}"/>
              </a:ext>
            </a:extLst>
          </p:cNvPr>
          <p:cNvPicPr preferRelativeResize="0"/>
          <p:nvPr userDrawn="1"/>
        </p:nvPicPr>
        <p:blipFill>
          <a:blip r:embed="rId3"/>
          <a:srcRect/>
          <a:stretch/>
        </p:blipFill>
        <p:spPr>
          <a:xfrm>
            <a:off x="10509125" y="442116"/>
            <a:ext cx="1288426" cy="1312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42492" y="2708404"/>
            <a:ext cx="7355159" cy="4149596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000" b="1" i="0" u="none" strike="noStrike" cap="none" dirty="0">
                <a:solidFill>
                  <a:srgbClr val="22357C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000" b="0" i="0" u="none" strike="noStrike" cap="none" dirty="0">
                <a:solidFill>
                  <a:srgbClr val="22357C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000" b="0" i="0" u="none" strike="noStrike" cap="none" dirty="0">
                <a:solidFill>
                  <a:srgbClr val="22357C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2" name="Google Shape;4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pic>
        <p:nvPicPr>
          <p:cNvPr id="2" name="Google Shape;22;p9">
            <a:extLst>
              <a:ext uri="{FF2B5EF4-FFF2-40B4-BE49-F238E27FC236}">
                <a16:creationId xmlns:a16="http://schemas.microsoft.com/office/drawing/2014/main" id="{2622EC87-C251-514A-F944-964539FA587C}"/>
              </a:ext>
            </a:extLst>
          </p:cNvPr>
          <p:cNvPicPr preferRelativeResize="0"/>
          <p:nvPr userDrawn="1"/>
        </p:nvPicPr>
        <p:blipFill>
          <a:blip r:embed="rId3"/>
          <a:srcRect/>
          <a:stretch/>
        </p:blipFill>
        <p:spPr>
          <a:xfrm>
            <a:off x="10509125" y="442116"/>
            <a:ext cx="1288426" cy="1312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42492" y="2708404"/>
            <a:ext cx="7355159" cy="4149596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000" b="1" i="0" u="none" strike="noStrike" cap="none" dirty="0">
                <a:solidFill>
                  <a:srgbClr val="22357C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" name="Google Shape;48;p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000" b="1" i="0" u="none" strike="noStrike" cap="none">
                <a:solidFill>
                  <a:srgbClr val="22357C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49" name="Google Shape;49;p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000" b="0" i="0" u="none" strike="noStrike" cap="none" dirty="0">
                <a:solidFill>
                  <a:srgbClr val="22357C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000" b="1" i="0" u="none" strike="noStrike" cap="none">
                <a:solidFill>
                  <a:srgbClr val="22357C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000" b="0" i="0" u="none" strike="noStrike" cap="none" dirty="0">
                <a:solidFill>
                  <a:srgbClr val="22357C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2" name="Google Shape;5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pic>
        <p:nvPicPr>
          <p:cNvPr id="2" name="Google Shape;22;p9">
            <a:extLst>
              <a:ext uri="{FF2B5EF4-FFF2-40B4-BE49-F238E27FC236}">
                <a16:creationId xmlns:a16="http://schemas.microsoft.com/office/drawing/2014/main" id="{F8873498-A6CC-42A2-2561-139EF3F6D360}"/>
              </a:ext>
            </a:extLst>
          </p:cNvPr>
          <p:cNvPicPr preferRelativeResize="0"/>
          <p:nvPr userDrawn="1"/>
        </p:nvPicPr>
        <p:blipFill>
          <a:blip r:embed="rId3"/>
          <a:srcRect/>
          <a:stretch/>
        </p:blipFill>
        <p:spPr>
          <a:xfrm>
            <a:off x="10509125" y="442116"/>
            <a:ext cx="1288426" cy="1312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42492" y="2708404"/>
            <a:ext cx="7355159" cy="4149596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000" b="1" i="0" u="none" strike="noStrike" cap="none" dirty="0">
                <a:solidFill>
                  <a:srgbClr val="22357C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8" name="Google Shape;5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pic>
        <p:nvPicPr>
          <p:cNvPr id="2" name="Google Shape;22;p9">
            <a:extLst>
              <a:ext uri="{FF2B5EF4-FFF2-40B4-BE49-F238E27FC236}">
                <a16:creationId xmlns:a16="http://schemas.microsoft.com/office/drawing/2014/main" id="{411E9990-8D09-74C5-4E47-65B53A6E28E3}"/>
              </a:ext>
            </a:extLst>
          </p:cNvPr>
          <p:cNvPicPr preferRelativeResize="0"/>
          <p:nvPr userDrawn="1"/>
        </p:nvPicPr>
        <p:blipFill>
          <a:blip r:embed="rId3"/>
          <a:srcRect/>
          <a:stretch/>
        </p:blipFill>
        <p:spPr>
          <a:xfrm>
            <a:off x="10509125" y="442116"/>
            <a:ext cx="1288426" cy="1312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42492" y="2708404"/>
            <a:ext cx="7355159" cy="4149596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pic>
        <p:nvPicPr>
          <p:cNvPr id="2" name="Google Shape;22;p9">
            <a:extLst>
              <a:ext uri="{FF2B5EF4-FFF2-40B4-BE49-F238E27FC236}">
                <a16:creationId xmlns:a16="http://schemas.microsoft.com/office/drawing/2014/main" id="{B6F7D0C6-22A8-185C-F9B8-44F6E75B88E3}"/>
              </a:ext>
            </a:extLst>
          </p:cNvPr>
          <p:cNvPicPr preferRelativeResize="0"/>
          <p:nvPr userDrawn="1"/>
        </p:nvPicPr>
        <p:blipFill>
          <a:blip r:embed="rId3"/>
          <a:srcRect/>
          <a:stretch/>
        </p:blipFill>
        <p:spPr>
          <a:xfrm>
            <a:off x="10509125" y="442116"/>
            <a:ext cx="1288426" cy="1312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42492" y="2708404"/>
            <a:ext cx="7355159" cy="4149596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 b="0" i="0" u="none" strike="noStrike" cap="none">
                <a:solidFill>
                  <a:srgbClr val="22357C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000" b="0" i="0" u="none" strike="noStrike" cap="none" dirty="0">
                <a:solidFill>
                  <a:srgbClr val="22357C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514350" lvl="0" indent="-2857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  <a:defRPr sz="1800" b="0" i="0" u="none" strike="noStrike" cap="none">
                <a:solidFill>
                  <a:srgbClr val="22357C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pic>
        <p:nvPicPr>
          <p:cNvPr id="2" name="Google Shape;22;p9">
            <a:extLst>
              <a:ext uri="{FF2B5EF4-FFF2-40B4-BE49-F238E27FC236}">
                <a16:creationId xmlns:a16="http://schemas.microsoft.com/office/drawing/2014/main" id="{69485D26-35E5-F43E-DAA4-8B3E28B1FB86}"/>
              </a:ext>
            </a:extLst>
          </p:cNvPr>
          <p:cNvPicPr preferRelativeResize="0"/>
          <p:nvPr userDrawn="1"/>
        </p:nvPicPr>
        <p:blipFill>
          <a:blip r:embed="rId3"/>
          <a:srcRect/>
          <a:stretch/>
        </p:blipFill>
        <p:spPr>
          <a:xfrm>
            <a:off x="10509125" y="442116"/>
            <a:ext cx="1288426" cy="1312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42492" y="2708404"/>
            <a:ext cx="7355159" cy="4149596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 b="0" i="0" u="none" strike="noStrike" cap="none">
                <a:solidFill>
                  <a:srgbClr val="22357C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1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00" b="0" i="0" u="none" strike="noStrike" cap="none">
                <a:solidFill>
                  <a:srgbClr val="22357C"/>
                </a:solidFill>
                <a:latin typeface="Calibri"/>
                <a:ea typeface="Calibri"/>
                <a:cs typeface="Calibri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79" name="Google Shape;7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pic>
        <p:nvPicPr>
          <p:cNvPr id="2" name="Google Shape;22;p9">
            <a:extLst>
              <a:ext uri="{FF2B5EF4-FFF2-40B4-BE49-F238E27FC236}">
                <a16:creationId xmlns:a16="http://schemas.microsoft.com/office/drawing/2014/main" id="{CC544424-F4E9-AA66-CF52-EBAB89202E93}"/>
              </a:ext>
            </a:extLst>
          </p:cNvPr>
          <p:cNvPicPr preferRelativeResize="0"/>
          <p:nvPr userDrawn="1"/>
        </p:nvPicPr>
        <p:blipFill>
          <a:blip r:embed="rId3"/>
          <a:srcRect/>
          <a:stretch/>
        </p:blipFill>
        <p:spPr>
          <a:xfrm>
            <a:off x="10509125" y="442116"/>
            <a:ext cx="1288426" cy="1312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000" b="1" i="0" u="none" strike="noStrike" cap="none" dirty="0">
          <a:solidFill>
            <a:srgbClr val="22357C"/>
          </a:solidFill>
          <a:latin typeface="Calibri"/>
          <a:ea typeface="Calibri"/>
          <a:cs typeface="Calibri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00" b="0" i="0" u="none" strike="noStrike" cap="none" dirty="0">
          <a:solidFill>
            <a:srgbClr val="22357C"/>
          </a:solidFill>
          <a:latin typeface="Calibri"/>
          <a:ea typeface="Calibri"/>
          <a:cs typeface="Calibri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E19B67C-5599-6DAD-0F84-1AC94B29CF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30BF1F46-2739-C084-A092-008E67E097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E1E816-0907-9DE9-73FF-51A8195108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48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C1469E-5B87-BC0B-708D-B11D26D0C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</a:t>
            </a:r>
            <a:r>
              <a:rPr lang="en-US"/>
              <a:t>and Expected </a:t>
            </a:r>
            <a:r>
              <a:rPr lang="en-US" dirty="0"/>
              <a:t>R</a:t>
            </a:r>
            <a:r>
              <a:rPr lang="en-US"/>
              <a:t>esults</a:t>
            </a:r>
            <a:br>
              <a:rPr lang="en-US" dirty="0"/>
            </a:br>
            <a:r>
              <a:rPr lang="en-US" sz="2400" b="0" dirty="0"/>
              <a:t>SYNYO GmbH</a:t>
            </a:r>
            <a:endParaRPr lang="de-AT" b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019C0B8-4931-8717-A334-8284440EBF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04774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EBBE2C-FEF0-E227-6989-78312606D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Meet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TCO-Cluster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7AF452-6954-B417-519A-B15EAEC631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de-AT" b="1" dirty="0"/>
              <a:t>ALLIES – FRISCO – TATE</a:t>
            </a:r>
          </a:p>
        </p:txBody>
      </p:sp>
    </p:spTree>
    <p:extLst>
      <p:ext uri="{BB962C8B-B14F-4D97-AF65-F5344CB8AC3E}">
        <p14:creationId xmlns:p14="http://schemas.microsoft.com/office/powerpoint/2010/main" val="1649354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A6BDDC-C456-F7E3-3FD9-51A5B7869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Terrorist Content Online (TCO)-Regulation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E2AD021-A2FC-28B3-448A-FF240C209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19396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F60DA4-B816-3129-15AA-1BBEEB228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LEAs Perspective</a:t>
            </a:r>
            <a:br>
              <a:rPr lang="en-US" dirty="0"/>
            </a:br>
            <a:r>
              <a:rPr lang="en-US" sz="2400" b="0" dirty="0"/>
              <a:t>INT: </a:t>
            </a:r>
            <a:r>
              <a:rPr lang="en-US" sz="2400" b="0" dirty="0" err="1"/>
              <a:t>mossos</a:t>
            </a:r>
            <a:r>
              <a:rPr lang="en-US" sz="2400" b="0" dirty="0"/>
              <a:t> </a:t>
            </a:r>
            <a:r>
              <a:rPr lang="en-US" sz="2400" b="0" dirty="0" err="1"/>
              <a:t>d’esquadra</a:t>
            </a:r>
            <a:endParaRPr lang="de-AT" sz="2400" b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F546A5A-63A3-2C6F-C8F8-AE33B27664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b="1" dirty="0"/>
              <a:t>Strengths and difficulties in applying the TCO regulation and in detecting and removing terrorist content online from the LEAs</a:t>
            </a:r>
          </a:p>
          <a:p>
            <a:endParaRPr lang="de-AT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825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FF31D0-3675-948D-45AB-A32B10839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HSP </a:t>
            </a:r>
            <a:r>
              <a:rPr lang="de-AT" dirty="0" err="1"/>
              <a:t>Perspective</a:t>
            </a:r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BE2CC92-88DA-9547-5F1B-BB07C71719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b="1" dirty="0"/>
              <a:t>Strengths and difficulties in applying the TCO regulation and in detecting and removing terrorist content online from the Host Service Providers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62660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DD9A11-6DF4-0B76-BD22-607715CDE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 Solutions</a:t>
            </a:r>
            <a:br>
              <a:rPr lang="en-US" dirty="0"/>
            </a:br>
            <a:r>
              <a:rPr lang="en-US" sz="2400" b="0" dirty="0"/>
              <a:t>CERTH: Centre for Research &amp; Technology HELLAS</a:t>
            </a:r>
            <a:endParaRPr lang="de-AT" sz="2400" b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049F7B-F87F-C9D1-F69B-9DA20A347E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b="1" dirty="0"/>
              <a:t>How ALLIES tech solutions/technologies are envisioned to assist LEAs/HSPs.</a:t>
            </a:r>
            <a:endParaRPr lang="de-AT" b="1" dirty="0"/>
          </a:p>
        </p:txBody>
      </p:sp>
    </p:spTree>
    <p:extLst>
      <p:ext uri="{BB962C8B-B14F-4D97-AF65-F5344CB8AC3E}">
        <p14:creationId xmlns:p14="http://schemas.microsoft.com/office/powerpoint/2010/main" val="717085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3B9B03-A636-D74F-7737-22AE5E031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Questions and </a:t>
            </a:r>
            <a:r>
              <a:rPr lang="de-AT" dirty="0" err="1"/>
              <a:t>Discussion</a:t>
            </a:r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40F20FA-7189-1A5D-8FFC-DE4822D3B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189" y="2196800"/>
            <a:ext cx="4471425" cy="356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027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ACA3F9E0-092A-D7DE-61FF-28DBA8496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EC0353CB-44DF-DBAC-530D-C70012202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460" y="4074221"/>
            <a:ext cx="10515600" cy="1325563"/>
          </a:xfrm>
        </p:spPr>
        <p:txBody>
          <a:bodyPr>
            <a:normAutofit/>
          </a:bodyPr>
          <a:lstStyle/>
          <a:p>
            <a:r>
              <a:rPr lang="en-GB" sz="7200" dirty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75494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</Words>
  <Application>Microsoft Office PowerPoint</Application>
  <PresentationFormat>Breitbild</PresentationFormat>
  <Paragraphs>12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PowerPoint-Präsentation</vt:lpstr>
      <vt:lpstr>Introduction and Expected Results SYNYO GmbH</vt:lpstr>
      <vt:lpstr>Meet the TCO-Cluster</vt:lpstr>
      <vt:lpstr>Terrorist Content Online (TCO)-Regulation</vt:lpstr>
      <vt:lpstr>LEAs Perspective INT: mossos d’esquadra</vt:lpstr>
      <vt:lpstr>HSP Perspective</vt:lpstr>
      <vt:lpstr>Tech Solutions CERTH: Centre for Research &amp; Technology HELLAS</vt:lpstr>
      <vt:lpstr>Questions and Discussion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iit007</dc:creator>
  <cp:lastModifiedBy>SPG</cp:lastModifiedBy>
  <cp:revision>18</cp:revision>
  <dcterms:created xsi:type="dcterms:W3CDTF">2022-06-22T15:09:32Z</dcterms:created>
  <dcterms:modified xsi:type="dcterms:W3CDTF">2023-09-12T08:12:24Z</dcterms:modified>
</cp:coreProperties>
</file>